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5"/>
  </p:handoutMasterIdLst>
  <p:sldIdLst>
    <p:sldId id="263" r:id="rId2"/>
    <p:sldId id="257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3" r:id="rId12"/>
    <p:sldId id="274" r:id="rId13"/>
    <p:sldId id="276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000000"/>
    <a:srgbClr val="0070C0"/>
    <a:srgbClr val="21B2C9"/>
    <a:srgbClr val="4788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73" d="100"/>
          <a:sy n="73" d="100"/>
        </p:scale>
        <p:origin x="-292" y="-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0" d="100"/>
          <a:sy n="50" d="100"/>
        </p:scale>
        <p:origin x="-2688" y="-5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xmlns="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2019/10/7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media/image4.png>
</file>

<file path=ppt/media/image5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xmlns="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xmlns="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非数值型数据在计算机中的表示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xmlns="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2.5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xmlns="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xmlns="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非数值型数据在计算机中的表示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xmlns="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2.5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316039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17">
          <p15:clr>
            <a:srgbClr val="FBAE40"/>
          </p15:clr>
        </p15:guide>
        <p15:guide id="3" pos="325">
          <p15:clr>
            <a:srgbClr val="FBAE40"/>
          </p15:clr>
        </p15:guide>
        <p15:guide id="4" pos="7355">
          <p15:clr>
            <a:srgbClr val="FBAE40"/>
          </p15:clr>
        </p15:guide>
        <p15:guide id="5" orient="horz" pos="399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xmlns="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6F941A70-3CF9-474B-9082-9F1B6EE9B7BE}"/>
              </a:ext>
            </a:extLst>
          </p:cNvPr>
          <p:cNvSpPr txBox="1"/>
          <p:nvPr/>
        </p:nvSpPr>
        <p:spPr>
          <a:xfrm>
            <a:off x="2778663" y="2305615"/>
            <a:ext cx="6660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0" hangingPunct="0">
              <a:defRPr/>
            </a:pP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非数值型数据</a:t>
            </a:r>
            <a:endParaRPr lang="en-US" altLang="zh-CN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0" hangingPunct="0">
              <a:defRPr/>
            </a:pP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在计算机中的表示</a:t>
            </a:r>
            <a:endParaRPr lang="en-US" altLang="zh-CN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3737541" y="2065236"/>
            <a:ext cx="5375605" cy="3600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 algn="just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矢量表示方式存储的是描述汉字字型的</a:t>
            </a:r>
            <a:r>
              <a:rPr lang="zh-CN" altLang="en-US" sz="2400" b="1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轮廓特征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，当要输出汉字时，通过计算机的计算，由汉字字型描述生成所需大小和形状的汉字点阵。矢量化字型描述与最终文字显示的大小，分辨率无关，因此可以产生高质量的汉字输出。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Windows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中使用的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TrueType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技术就是汉字的矢量表示方式。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C3BC80A8-78D6-44BE-B9C8-BC6E3D11EAF5}"/>
              </a:ext>
            </a:extLst>
          </p:cNvPr>
          <p:cNvGrpSpPr/>
          <p:nvPr/>
        </p:nvGrpSpPr>
        <p:grpSpPr>
          <a:xfrm>
            <a:off x="3336608" y="1622871"/>
            <a:ext cx="6206575" cy="4441203"/>
            <a:chOff x="4188196" y="2127479"/>
            <a:chExt cx="3910692" cy="3650794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xmlns="" id="{4EE2E516-1F85-4DBD-B993-4FB0C442F9FF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20" name="任意多边形 93">
                <a:extLst>
                  <a:ext uri="{FF2B5EF4-FFF2-40B4-BE49-F238E27FC236}">
                    <a16:creationId xmlns:a16="http://schemas.microsoft.com/office/drawing/2014/main" xmlns="" id="{8214A987-1215-4B8E-9E1F-357E34EB496C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xmlns="" id="{AC701624-F4E3-4A6C-8279-797278B62982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任意多边形 93">
                <a:extLst>
                  <a:ext uri="{FF2B5EF4-FFF2-40B4-BE49-F238E27FC236}">
                    <a16:creationId xmlns:a16="http://schemas.microsoft.com/office/drawing/2014/main" xmlns="" id="{E844BAC5-A8A8-4C54-90E4-4A3905DF2F3E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3" name="任意多边形 93">
                <a:extLst>
                  <a:ext uri="{FF2B5EF4-FFF2-40B4-BE49-F238E27FC236}">
                    <a16:creationId xmlns:a16="http://schemas.microsoft.com/office/drawing/2014/main" xmlns="" id="{0F142AFB-A9DC-49DF-B1D4-1CD4D145D588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4" name="任意多边形 93">
                <a:extLst>
                  <a:ext uri="{FF2B5EF4-FFF2-40B4-BE49-F238E27FC236}">
                    <a16:creationId xmlns:a16="http://schemas.microsoft.com/office/drawing/2014/main" xmlns="" id="{71856A5A-F412-4A37-9234-08BD3BC96BDD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xmlns="" id="{E79ACFB5-D1F6-4123-A5E8-40571EAC1DB7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xmlns="" id="{1CAA428F-20BC-4AA5-8775-D2B1CCCA3A59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xmlns="" id="{6573E184-60ED-4762-84DF-702F9F7B1C9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xmlns="" id="{71F98278-53AD-404F-AAAF-D1C60A7E47A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5142990" cy="461665"/>
            <a:chOff x="515938" y="1091211"/>
            <a:chExt cx="5142990" cy="461665"/>
          </a:xfrm>
        </p:grpSpPr>
        <p:grpSp>
          <p:nvGrpSpPr>
            <p:cNvPr id="23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25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4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46774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汉字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51001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>
            <a:extLst>
              <a:ext uri="{FF2B5EF4-FFF2-40B4-BE49-F238E27FC236}">
                <a16:creationId xmlns:a16="http://schemas.microsoft.com/office/drawing/2014/main" xmlns="" id="{F671582C-DE6A-4943-9375-E21C3390ABAB}"/>
              </a:ext>
            </a:extLst>
          </p:cNvPr>
          <p:cNvGrpSpPr/>
          <p:nvPr/>
        </p:nvGrpSpPr>
        <p:grpSpPr>
          <a:xfrm>
            <a:off x="6183410" y="1619415"/>
            <a:ext cx="4333114" cy="4486741"/>
            <a:chOff x="4188196" y="2127479"/>
            <a:chExt cx="3910692" cy="3650794"/>
          </a:xfrm>
        </p:grpSpPr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xmlns="" id="{25A04B98-2C11-4106-AAFC-1422BB046522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41" name="任意多边形 93">
                <a:extLst>
                  <a:ext uri="{FF2B5EF4-FFF2-40B4-BE49-F238E27FC236}">
                    <a16:creationId xmlns:a16="http://schemas.microsoft.com/office/drawing/2014/main" xmlns="" id="{0B178026-3EB5-4669-9AC7-59BDDE6C9D0F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2" name="矩形: 圆角 41">
                <a:extLst>
                  <a:ext uri="{FF2B5EF4-FFF2-40B4-BE49-F238E27FC236}">
                    <a16:creationId xmlns:a16="http://schemas.microsoft.com/office/drawing/2014/main" xmlns="" id="{FF0F8B13-408B-43D9-A16F-4A6B64C90C88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任意多边形 93">
                <a:extLst>
                  <a:ext uri="{FF2B5EF4-FFF2-40B4-BE49-F238E27FC236}">
                    <a16:creationId xmlns:a16="http://schemas.microsoft.com/office/drawing/2014/main" xmlns="" id="{FCB1FA4D-5905-4A43-AE58-F89A4A18D620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4" name="任意多边形 93">
                <a:extLst>
                  <a:ext uri="{FF2B5EF4-FFF2-40B4-BE49-F238E27FC236}">
                    <a16:creationId xmlns:a16="http://schemas.microsoft.com/office/drawing/2014/main" xmlns="" id="{83C3D161-C1A2-4D02-81E4-664AAF104FA9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5" name="任意多边形 93">
                <a:extLst>
                  <a:ext uri="{FF2B5EF4-FFF2-40B4-BE49-F238E27FC236}">
                    <a16:creationId xmlns:a16="http://schemas.microsoft.com/office/drawing/2014/main" xmlns="" id="{9C303258-D871-4423-94E2-66CF63C49C12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xmlns="" id="{B64A37FD-AF33-48BF-9CC0-1C8B98062908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xmlns="" id="{183A7EC2-1F6F-465A-AA39-370AB9FF74B2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xmlns="" id="{18DBA85F-2321-4DF4-95A8-79DE681C987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xmlns="" id="{C0171332-552C-4BA7-91F4-541BAE7C63C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xmlns="" id="{C847334E-FBBF-4C92-A499-06B1B6994076}"/>
              </a:ext>
            </a:extLst>
          </p:cNvPr>
          <p:cNvGrpSpPr/>
          <p:nvPr/>
        </p:nvGrpSpPr>
        <p:grpSpPr>
          <a:xfrm>
            <a:off x="1241147" y="1619415"/>
            <a:ext cx="4333114" cy="4486741"/>
            <a:chOff x="4188196" y="2127479"/>
            <a:chExt cx="3910692" cy="3650794"/>
          </a:xfrm>
        </p:grpSpPr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xmlns="" id="{57FD524C-9B2D-4402-AC6D-C8DEBFFF981F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52" name="任意多边形 93">
                <a:extLst>
                  <a:ext uri="{FF2B5EF4-FFF2-40B4-BE49-F238E27FC236}">
                    <a16:creationId xmlns:a16="http://schemas.microsoft.com/office/drawing/2014/main" xmlns="" id="{990246EC-1C85-450C-8097-5968C77DB6E7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53" name="矩形: 圆角 52">
                <a:extLst>
                  <a:ext uri="{FF2B5EF4-FFF2-40B4-BE49-F238E27FC236}">
                    <a16:creationId xmlns:a16="http://schemas.microsoft.com/office/drawing/2014/main" xmlns="" id="{29F85731-6E92-47A4-B4E9-41256CEBD6CA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任意多边形 93">
                <a:extLst>
                  <a:ext uri="{FF2B5EF4-FFF2-40B4-BE49-F238E27FC236}">
                    <a16:creationId xmlns:a16="http://schemas.microsoft.com/office/drawing/2014/main" xmlns="" id="{D67BE4E7-1AB4-4BA6-8D81-74BCC2EFA253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55" name="任意多边形 93">
                <a:extLst>
                  <a:ext uri="{FF2B5EF4-FFF2-40B4-BE49-F238E27FC236}">
                    <a16:creationId xmlns:a16="http://schemas.microsoft.com/office/drawing/2014/main" xmlns="" id="{39FB14D9-4EF4-4AC5-9773-E19AA09BCD49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56" name="任意多边形 93">
                <a:extLst>
                  <a:ext uri="{FF2B5EF4-FFF2-40B4-BE49-F238E27FC236}">
                    <a16:creationId xmlns:a16="http://schemas.microsoft.com/office/drawing/2014/main" xmlns="" id="{0F0E0CE1-7051-4621-9F4C-D69C2AD21991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xmlns="" id="{4205B808-DEC8-4D2F-92DD-B85A5061D123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xmlns="" id="{D1034DF0-C68E-480F-A2B9-3A68681C6724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xmlns="" id="{7C690FD8-6B18-4D6C-85D1-10B43732D6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xmlns="" id="{7E5326B4-339C-47B8-A1AF-21EA0BC46E9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6381108" y="1904535"/>
            <a:ext cx="4123078" cy="4486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b="1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向量法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是在内存使用一片连续的空间来存放字符或汉字的编码，字符串中逻辑上连续的字符在物理上也是连续的。内存的存储单元以字节为单位，所以，一个存储单元能够存储一个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ASCII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字符，两个存储单元能存储一个汉字。</a:t>
            </a: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5142990" cy="461665"/>
            <a:chOff x="515938" y="1091211"/>
            <a:chExt cx="5142990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46774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字符串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5EC7296B-F698-4AC8-B714-A387F6DC65D6}"/>
              </a:ext>
            </a:extLst>
          </p:cNvPr>
          <p:cNvSpPr/>
          <p:nvPr/>
        </p:nvSpPr>
        <p:spPr>
          <a:xfrm>
            <a:off x="1431055" y="2649733"/>
            <a:ext cx="3947651" cy="22705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字符串是指一串连续的字符。例如，“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Hello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李明”，“大家晚上好！”等。表示字符串的一个常用方法是向量法。</a:t>
            </a:r>
          </a:p>
        </p:txBody>
      </p:sp>
    </p:spTree>
    <p:extLst>
      <p:ext uri="{BB962C8B-B14F-4D97-AF65-F5344CB8AC3E}">
        <p14:creationId xmlns:p14="http://schemas.microsoft.com/office/powerpoint/2010/main" val="4064310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1675660" y="1991197"/>
            <a:ext cx="8938506" cy="497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例如，“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Hello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李明”在内存中的存储情况如下表所示。</a:t>
            </a:r>
          </a:p>
        </p:txBody>
      </p:sp>
      <p:graphicFrame>
        <p:nvGraphicFramePr>
          <p:cNvPr id="32" name="表格 31">
            <a:extLst>
              <a:ext uri="{FF2B5EF4-FFF2-40B4-BE49-F238E27FC236}">
                <a16:creationId xmlns:a16="http://schemas.microsoft.com/office/drawing/2014/main" xmlns="" id="{753FF522-A1AF-4583-8C25-07F00D5B02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437026"/>
              </p:ext>
            </p:extLst>
          </p:nvPr>
        </p:nvGraphicFramePr>
        <p:xfrm>
          <a:off x="1572913" y="2900608"/>
          <a:ext cx="9144000" cy="1786906"/>
        </p:xfrm>
        <a:graphic>
          <a:graphicData uri="http://schemas.openxmlformats.org/drawingml/2006/table">
            <a:tbl>
              <a:tblPr/>
              <a:tblGrid>
                <a:gridCol w="176924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447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5422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3020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30207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30207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30207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753119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634109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576064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576064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  <a:gridCol w="576064">
                  <a:extLst>
                    <a:ext uri="{9D8B030D-6E8A-4147-A177-3AD203B41FA5}">
                      <a16:colId xmlns:a16="http://schemas.microsoft.com/office/drawing/2014/main" xmlns="" val="20011"/>
                    </a:ext>
                  </a:extLst>
                </a:gridCol>
                <a:gridCol w="539552">
                  <a:extLst>
                    <a:ext uri="{9D8B030D-6E8A-4147-A177-3AD203B41FA5}">
                      <a16:colId xmlns:a16="http://schemas.microsoft.com/office/drawing/2014/main" xmlns="" val="20012"/>
                    </a:ext>
                  </a:extLst>
                </a:gridCol>
              </a:tblGrid>
              <a:tr h="542933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300" b="1" kern="1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存储单元</a:t>
                      </a:r>
                      <a:endParaRPr lang="zh-CN" sz="2300" kern="1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b="1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…</a:t>
                      </a:r>
                      <a:endParaRPr lang="zh-CN" sz="23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b="1" kern="1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i</a:t>
                      </a:r>
                      <a:endParaRPr lang="zh-CN" sz="23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b="1" kern="1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i+1</a:t>
                      </a:r>
                      <a:endParaRPr lang="zh-CN" sz="2300" kern="10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b="1" kern="1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i+2</a:t>
                      </a:r>
                      <a:endParaRPr lang="zh-CN" sz="2300" kern="10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b="1" kern="1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i+3</a:t>
                      </a:r>
                      <a:endParaRPr lang="zh-CN" sz="2300" kern="10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b="1" kern="1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i+4</a:t>
                      </a:r>
                      <a:endParaRPr lang="zh-CN" sz="2300" kern="10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b="1" kern="1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i+5</a:t>
                      </a:r>
                      <a:endParaRPr lang="zh-CN" sz="2300" kern="10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b="1" kern="1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i+6</a:t>
                      </a:r>
                      <a:endParaRPr lang="zh-CN" sz="2300" kern="10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b="1" kern="1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i+7</a:t>
                      </a:r>
                      <a:endParaRPr lang="zh-CN" sz="2300" kern="10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b="1" kern="1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i+8</a:t>
                      </a:r>
                      <a:endParaRPr lang="zh-CN" sz="2300" kern="10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b="1" kern="1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i+9</a:t>
                      </a:r>
                      <a:endParaRPr lang="zh-CN" sz="2300" kern="10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b="1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…</a:t>
                      </a:r>
                      <a:endParaRPr lang="zh-CN" sz="23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42933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300" b="1" kern="1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编码</a:t>
                      </a:r>
                      <a:endParaRPr lang="zh-CN" sz="2300" kern="1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300" b="1" kern="1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（</a:t>
                      </a:r>
                      <a:r>
                        <a:rPr lang="en-US" sz="2300" b="1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16</a:t>
                      </a:r>
                      <a:r>
                        <a:rPr lang="zh-CN" sz="2300" b="1" kern="1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进制）</a:t>
                      </a:r>
                      <a:endParaRPr lang="zh-CN" sz="2300" kern="1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…</a:t>
                      </a:r>
                      <a:endParaRPr lang="zh-CN" sz="23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48</a:t>
                      </a:r>
                      <a:endParaRPr lang="zh-CN" sz="23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65</a:t>
                      </a:r>
                      <a:endParaRPr lang="zh-CN" sz="23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300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6C</a:t>
                      </a:r>
                      <a:endParaRPr lang="en-US" sz="23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6C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6F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20</a:t>
                      </a:r>
                      <a:endParaRPr lang="zh-CN" sz="23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C0</a:t>
                      </a:r>
                      <a:endParaRPr lang="zh-CN" sz="23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EE</a:t>
                      </a:r>
                      <a:endParaRPr lang="zh-CN" sz="23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C3</a:t>
                      </a:r>
                      <a:endParaRPr lang="zh-CN" sz="23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F7</a:t>
                      </a:r>
                      <a:endParaRPr lang="zh-CN" sz="23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…</a:t>
                      </a:r>
                      <a:endParaRPr lang="zh-CN" sz="23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42933"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300" b="1" kern="1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代表的字符</a:t>
                      </a:r>
                      <a:endParaRPr lang="zh-CN" sz="2300" kern="100" dirty="0">
                        <a:solidFill>
                          <a:srgbClr val="0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…</a:t>
                      </a:r>
                      <a:endParaRPr lang="zh-CN" sz="23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kern="10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H</a:t>
                      </a:r>
                      <a:endParaRPr lang="zh-CN" sz="2300" kern="10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e</a:t>
                      </a:r>
                      <a:endParaRPr lang="zh-CN" sz="23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l</a:t>
                      </a:r>
                      <a:endParaRPr lang="zh-CN" sz="23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l</a:t>
                      </a:r>
                      <a:endParaRPr lang="zh-CN" sz="23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300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o</a:t>
                      </a:r>
                      <a:endParaRPr lang="zh-CN" sz="23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300" kern="1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空格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300" kern="1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李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300" kern="100" dirty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明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hangingPunct="0"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300" kern="1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ea typeface="宋体"/>
                          <a:cs typeface="Times New Roman" panose="02020603050405020304" pitchFamily="18" charset="0"/>
                        </a:rPr>
                        <a:t>…</a:t>
                      </a:r>
                      <a:endParaRPr lang="zh-CN" sz="2300" kern="100" dirty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ea typeface="宋体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grpSp>
        <p:nvGrpSpPr>
          <p:cNvPr id="4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5142990" cy="461665"/>
            <a:chOff x="515938" y="1091211"/>
            <a:chExt cx="5142990" cy="461665"/>
          </a:xfrm>
        </p:grpSpPr>
        <p:grpSp>
          <p:nvGrpSpPr>
            <p:cNvPr id="5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7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46774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字符串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799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形 12">
            <a:extLst>
              <a:ext uri="{FF2B5EF4-FFF2-40B4-BE49-F238E27FC236}">
                <a16:creationId xmlns:a16="http://schemas.microsoft.com/office/drawing/2014/main" xmlns="" id="{3683F185-54E2-428D-AABD-0D778D5DE4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00630" y="1569401"/>
            <a:ext cx="5599922" cy="4741817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9081F9C8-C8CE-4E91-8B6B-7F22EC5C4121}"/>
              </a:ext>
            </a:extLst>
          </p:cNvPr>
          <p:cNvSpPr/>
          <p:nvPr/>
        </p:nvSpPr>
        <p:spPr>
          <a:xfrm>
            <a:off x="3536947" y="2280162"/>
            <a:ext cx="4509773" cy="32817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628650">
              <a:lnSpc>
                <a:spcPct val="125000"/>
              </a:lnSpc>
              <a:spcBef>
                <a:spcPts val="600"/>
              </a:spcBef>
              <a:buClr>
                <a:srgbClr val="7030A0"/>
              </a:buClr>
            </a:pP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逻辑型数据只有“逻辑真”和“逻辑假”两个值，根据在计算机中只存储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两个数码的特点，很容易表示逻辑数据。即用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来表示“逻辑真”，用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来表示“逻辑假”。因此，不需要为逻</a:t>
            </a:r>
            <a:r>
              <a:rPr lang="en-US" altLang="zh-CN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辑型数据进行特殊的编码。</a:t>
            </a:r>
          </a:p>
        </p:txBody>
      </p:sp>
      <p:grpSp>
        <p:nvGrpSpPr>
          <p:cNvPr id="4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5142990" cy="461665"/>
            <a:chOff x="515938" y="1091211"/>
            <a:chExt cx="5142990" cy="461665"/>
          </a:xfrm>
        </p:grpSpPr>
        <p:grpSp>
          <p:nvGrpSpPr>
            <p:cNvPr id="5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7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46774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 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逻辑型数据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81697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1637082" y="1984740"/>
            <a:ext cx="8844812" cy="3157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符型数据也是人们常用的基本数据。主要包括计算机键盘上的英文字符、数字字符、各种标点符号等文本符号。当在键盘上输入一个文本符号时，每一个符号都会以一个二进制的形式存储在计算机中。为了在一台计算机上存储的字符也能够在另一台计算机上正常显示，就需要给这些字符进行统一编码。在世界范围内通用的字符编码标准是</a:t>
            </a:r>
            <a:r>
              <a:rPr lang="en-US" altLang="zh-CN" sz="2400" b="1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ASCII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American Standard Code for Information Interchange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码。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5142990" cy="461665"/>
            <a:chOff x="515938" y="1091211"/>
            <a:chExt cx="5142990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46774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字符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9B1A0D9C-898E-48FB-9088-D18CE40B2F58}"/>
              </a:ext>
            </a:extLst>
          </p:cNvPr>
          <p:cNvGrpSpPr/>
          <p:nvPr/>
        </p:nvGrpSpPr>
        <p:grpSpPr>
          <a:xfrm rot="10800000" flipH="1">
            <a:off x="1454399" y="1769080"/>
            <a:ext cx="9210177" cy="3782048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xmlns="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xmlns="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xmlns="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xmlns="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xmlns="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xmlns="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xmlns="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xmlns="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79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形 13">
            <a:extLst>
              <a:ext uri="{FF2B5EF4-FFF2-40B4-BE49-F238E27FC236}">
                <a16:creationId xmlns:a16="http://schemas.microsoft.com/office/drawing/2014/main" xmlns="" id="{F738F192-CE55-4414-9C15-18F937712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9762" y="1957259"/>
            <a:ext cx="10012476" cy="4059982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1637082" y="2678625"/>
            <a:ext cx="88448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ASCII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码使用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个字节，最高位为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，使用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00000000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～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01111111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为常用的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128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个字符编码。编码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是空格字符。字符编码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～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以及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127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是不可打印字符。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《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程</a:t>
            </a: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序实际基础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上机实习及习题集）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的附录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中，列出了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ASCII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编码及对应的字符。</a:t>
            </a:r>
          </a:p>
        </p:txBody>
      </p:sp>
      <p:grpSp>
        <p:nvGrpSpPr>
          <p:cNvPr id="4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5142990" cy="461665"/>
            <a:chOff x="515938" y="1091211"/>
            <a:chExt cx="5142990" cy="461665"/>
          </a:xfrm>
        </p:grpSpPr>
        <p:grpSp>
          <p:nvGrpSpPr>
            <p:cNvPr id="5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7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46774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字符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90245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3758410" y="2782446"/>
            <a:ext cx="467615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计算机中汉字的表示也必须采用二进制编码。根据应用目的的不同，汉字编码分为外码（输入码）、交换码（国际码）、机内码和字形码。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5142990" cy="461665"/>
            <a:chOff x="515938" y="1091211"/>
            <a:chExt cx="5142990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46774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汉字</a:t>
              </a: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xmlns="" id="{4899586C-7198-449F-B84F-7FC63FBB1ABD}"/>
              </a:ext>
            </a:extLst>
          </p:cNvPr>
          <p:cNvGrpSpPr/>
          <p:nvPr/>
        </p:nvGrpSpPr>
        <p:grpSpPr>
          <a:xfrm>
            <a:off x="3420952" y="2115995"/>
            <a:ext cx="5350096" cy="3650794"/>
            <a:chOff x="4188196" y="2127479"/>
            <a:chExt cx="3910692" cy="3650794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xmlns="" id="{E6D61D7B-54F5-4DA8-B1EB-720979A9080D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38" name="任意多边形 93">
                <a:extLst>
                  <a:ext uri="{FF2B5EF4-FFF2-40B4-BE49-F238E27FC236}">
                    <a16:creationId xmlns:a16="http://schemas.microsoft.com/office/drawing/2014/main" xmlns="" id="{AC7A8811-298B-4C81-BD18-36582150A98E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39" name="矩形: 圆角 38">
                <a:extLst>
                  <a:ext uri="{FF2B5EF4-FFF2-40B4-BE49-F238E27FC236}">
                    <a16:creationId xmlns:a16="http://schemas.microsoft.com/office/drawing/2014/main" xmlns="" id="{71CCCB2C-2AAB-4DBA-8FC0-CC437D8E6B7B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任意多边形 93">
                <a:extLst>
                  <a:ext uri="{FF2B5EF4-FFF2-40B4-BE49-F238E27FC236}">
                    <a16:creationId xmlns:a16="http://schemas.microsoft.com/office/drawing/2014/main" xmlns="" id="{5C1B14B7-E0FF-47B1-A11E-EABF5FBE7AD8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1" name="任意多边形 93">
                <a:extLst>
                  <a:ext uri="{FF2B5EF4-FFF2-40B4-BE49-F238E27FC236}">
                    <a16:creationId xmlns:a16="http://schemas.microsoft.com/office/drawing/2014/main" xmlns="" id="{0671DA27-988E-4139-BA2F-F1F51E25A5A6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42" name="任意多边形 93">
                <a:extLst>
                  <a:ext uri="{FF2B5EF4-FFF2-40B4-BE49-F238E27FC236}">
                    <a16:creationId xmlns:a16="http://schemas.microsoft.com/office/drawing/2014/main" xmlns="" id="{7FE658BF-73F8-4821-96B7-69DB3887AAAD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xmlns="" id="{5A7D229F-6EDA-437F-8A74-FD766D1B5CCC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xmlns="" id="{90A2BAC7-439B-49EB-A080-3476055B65A6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xmlns="" id="{E06D7BC7-C31E-4181-9465-730D5A5A71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xmlns="" id="{B5529482-B7CB-4A7A-ACE1-22BB6FE519A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72098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4062825" y="3355193"/>
            <a:ext cx="3670389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 algn="just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输入码属于外码，是用来将汉字输入到计算机中的一组键盘符号。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5142990" cy="461665"/>
            <a:chOff x="515938" y="1091211"/>
            <a:chExt cx="5142990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46774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汉字</a:t>
              </a: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xmlns="" id="{303A00DF-85EF-4A08-B0AE-BF0F3D75DDA1}"/>
              </a:ext>
            </a:extLst>
          </p:cNvPr>
          <p:cNvGrpSpPr/>
          <p:nvPr/>
        </p:nvGrpSpPr>
        <p:grpSpPr>
          <a:xfrm>
            <a:off x="3573178" y="1965554"/>
            <a:ext cx="4815813" cy="3358921"/>
            <a:chOff x="4188196" y="2127479"/>
            <a:chExt cx="3910692" cy="3650794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xmlns="" id="{8F4E85C6-8D39-42D8-9127-3A8C24BED75E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38" name="任意多边形 93">
                <a:extLst>
                  <a:ext uri="{FF2B5EF4-FFF2-40B4-BE49-F238E27FC236}">
                    <a16:creationId xmlns:a16="http://schemas.microsoft.com/office/drawing/2014/main" xmlns="" id="{C488BB05-2EE8-4E01-864E-DC5BC745006E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9" name="矩形: 圆角 38">
                <a:extLst>
                  <a:ext uri="{FF2B5EF4-FFF2-40B4-BE49-F238E27FC236}">
                    <a16:creationId xmlns:a16="http://schemas.microsoft.com/office/drawing/2014/main" xmlns="" id="{2D8B231E-F2F8-4946-B048-2FCA9CED70A4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任意多边形 93">
                <a:extLst>
                  <a:ext uri="{FF2B5EF4-FFF2-40B4-BE49-F238E27FC236}">
                    <a16:creationId xmlns:a16="http://schemas.microsoft.com/office/drawing/2014/main" xmlns="" id="{CB0BF8CC-F4CF-419D-8B99-63FE8879FD09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任意多边形 93">
                <a:extLst>
                  <a:ext uri="{FF2B5EF4-FFF2-40B4-BE49-F238E27FC236}">
                    <a16:creationId xmlns:a16="http://schemas.microsoft.com/office/drawing/2014/main" xmlns="" id="{40710568-EED7-4DFA-89E0-BCA0E1D706F6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任意多边形 93">
                <a:extLst>
                  <a:ext uri="{FF2B5EF4-FFF2-40B4-BE49-F238E27FC236}">
                    <a16:creationId xmlns:a16="http://schemas.microsoft.com/office/drawing/2014/main" xmlns="" id="{161989E9-6618-40C7-B1F2-A5546BA47332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xmlns="" id="{459E6A82-C66D-4EB4-A108-424BCFCF68B1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xmlns="" id="{A38103DE-130B-41F4-B520-4BFECD189AC7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xmlns="" id="{22C73A48-3D04-4909-AA0B-D633A08B65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xmlns="" id="{62A7BF70-1557-4139-A18C-F161540FAFF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xmlns="" id="{022454A5-32EC-44AD-8DDC-D063F66D21CA}"/>
              </a:ext>
            </a:extLst>
          </p:cNvPr>
          <p:cNvCxnSpPr/>
          <p:nvPr/>
        </p:nvCxnSpPr>
        <p:spPr>
          <a:xfrm>
            <a:off x="4365537" y="3009161"/>
            <a:ext cx="3174362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xmlns="" id="{DC0EC985-A577-4FC8-94B6-6E70726DB43F}"/>
              </a:ext>
            </a:extLst>
          </p:cNvPr>
          <p:cNvCxnSpPr/>
          <p:nvPr/>
        </p:nvCxnSpPr>
        <p:spPr>
          <a:xfrm>
            <a:off x="4365537" y="3056786"/>
            <a:ext cx="3174362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xmlns="" id="{A619E10E-BC78-46C6-A7E6-D782D918B64A}"/>
              </a:ext>
            </a:extLst>
          </p:cNvPr>
          <p:cNvSpPr/>
          <p:nvPr/>
        </p:nvSpPr>
        <p:spPr>
          <a:xfrm>
            <a:off x="4186956" y="2415442"/>
            <a:ext cx="2824812" cy="5656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）输入码</a:t>
            </a:r>
          </a:p>
        </p:txBody>
      </p:sp>
    </p:spTree>
    <p:extLst>
      <p:ext uri="{BB962C8B-B14F-4D97-AF65-F5344CB8AC3E}">
        <p14:creationId xmlns:p14="http://schemas.microsoft.com/office/powerpoint/2010/main" val="1031305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1685416" y="1697249"/>
            <a:ext cx="8938506" cy="4043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）国标码</a:t>
            </a: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中国标准总局于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1981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年制定了中华人民共和国国家标准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GB 2312—80《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信息交换用汉字编码字符集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——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基本集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》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，即国标码。该标准共收集常用汉字和符号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7445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个，其中一级汉字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3755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个，按拼音排序；二级汉字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3008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个，按部首排序；还有图形符号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682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个。</a:t>
            </a: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b="1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国标码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使用两个字节来表示一个汉字或图形符号，每个字节与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ASCII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码一样，只是用低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7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位，即第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8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位为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例如，“啊”的编码为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3021H</a:t>
            </a: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0011000000100001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B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9B1A0D9C-898E-48FB-9088-D18CE40B2F58}"/>
              </a:ext>
            </a:extLst>
          </p:cNvPr>
          <p:cNvGrpSpPr/>
          <p:nvPr/>
        </p:nvGrpSpPr>
        <p:grpSpPr>
          <a:xfrm rot="10800000" flipH="1">
            <a:off x="1454398" y="1658751"/>
            <a:ext cx="9210177" cy="4505012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xmlns="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xmlns="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xmlns="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xmlns="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xmlns="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xmlns="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xmlns="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xmlns="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  <p:grpSp>
        <p:nvGrpSpPr>
          <p:cNvPr id="14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5142990" cy="461665"/>
            <a:chOff x="515938" y="1091211"/>
            <a:chExt cx="5142990" cy="461665"/>
          </a:xfrm>
        </p:grpSpPr>
        <p:grpSp>
          <p:nvGrpSpPr>
            <p:cNvPr id="15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17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46774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汉字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0805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形 13">
            <a:extLst>
              <a:ext uri="{FF2B5EF4-FFF2-40B4-BE49-F238E27FC236}">
                <a16:creationId xmlns:a16="http://schemas.microsoft.com/office/drawing/2014/main" xmlns="" id="{8D75D496-E35E-4364-B792-4E5172F54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5938" y="1835874"/>
            <a:ext cx="11160125" cy="401895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1590233" y="2422000"/>
            <a:ext cx="8938506" cy="319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由于汉字处理系统要和英文处理系统兼容，当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ASCII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和国标码同时出现在系统中时，会产生二义性。 </a:t>
            </a: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例如，编码为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3021H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可以理解为中文“啊”，也可易理解为字符“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”和字符“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!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”的两个字符。</a:t>
            </a: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因此，汉字的国标码需要经过适当的变换后，才能存储在计算机中。这就是汉字的</a:t>
            </a:r>
            <a:r>
              <a:rPr lang="zh-CN" altLang="en-US" sz="2400" b="1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机内码或内码</a:t>
            </a:r>
            <a:r>
              <a:rPr lang="zh-CN" altLang="en-US" sz="2400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4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5142990" cy="461665"/>
            <a:chOff x="515938" y="1091211"/>
            <a:chExt cx="5142990" cy="461665"/>
          </a:xfrm>
        </p:grpSpPr>
        <p:grpSp>
          <p:nvGrpSpPr>
            <p:cNvPr id="5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7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46774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汉字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99517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9B1A0D9C-898E-48FB-9088-D18CE40B2F58}"/>
              </a:ext>
            </a:extLst>
          </p:cNvPr>
          <p:cNvGrpSpPr/>
          <p:nvPr/>
        </p:nvGrpSpPr>
        <p:grpSpPr>
          <a:xfrm rot="10800000" flipH="1">
            <a:off x="1454398" y="1324752"/>
            <a:ext cx="9210177" cy="5092714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xmlns="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xmlns="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xmlns="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xmlns="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xmlns="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xmlns="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xmlns="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xmlns="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DF866E59-7762-4122-A5C0-5CA4E5EC244F}"/>
              </a:ext>
            </a:extLst>
          </p:cNvPr>
          <p:cNvGrpSpPr/>
          <p:nvPr/>
        </p:nvGrpSpPr>
        <p:grpSpPr>
          <a:xfrm>
            <a:off x="1713441" y="1398482"/>
            <a:ext cx="8938506" cy="4929939"/>
            <a:chOff x="1713441" y="1819106"/>
            <a:chExt cx="8938506" cy="492993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xmlns="" id="{B236A77D-E49D-488B-BBC4-787894FC8936}"/>
                </a:ext>
              </a:extLst>
            </p:cNvPr>
            <p:cNvSpPr txBox="1"/>
            <p:nvPr/>
          </p:nvSpPr>
          <p:spPr>
            <a:xfrm>
              <a:off x="1713441" y="1819106"/>
              <a:ext cx="8938506" cy="4929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628650">
                <a:lnSpc>
                  <a:spcPct val="120000"/>
                </a:lnSpc>
                <a:buClr>
                  <a:srgbClr val="7030A0"/>
                </a:buClr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（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）机内码</a:t>
              </a:r>
              <a:endPara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 indent="628650">
                <a:lnSpc>
                  <a:spcPct val="120000"/>
                </a:lnSpc>
                <a:buClr>
                  <a:srgbClr val="7030A0"/>
                </a:buClr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常用的汉字机内码是对汉字国标码加上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8080H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，使每一个字节的第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8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位都变成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。由于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ASCII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码的最高位是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0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，这样就不会再产生二义性了。</a:t>
              </a:r>
            </a:p>
            <a:p>
              <a:pPr indent="628650">
                <a:lnSpc>
                  <a:spcPct val="120000"/>
                </a:lnSpc>
                <a:buClr>
                  <a:srgbClr val="7030A0"/>
                </a:buClr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例如，“啊”的机内码为国标码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+8080H: </a:t>
              </a:r>
            </a:p>
            <a:p>
              <a:pPr indent="628650">
                <a:lnSpc>
                  <a:spcPct val="120000"/>
                </a:lnSpc>
                <a:buClr>
                  <a:srgbClr val="7030A0"/>
                </a:buClr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0011 0000 0010 0001=3021H</a:t>
              </a:r>
            </a:p>
            <a:p>
              <a:pPr indent="628650">
                <a:lnSpc>
                  <a:spcPct val="120000"/>
                </a:lnSpc>
                <a:buClr>
                  <a:srgbClr val="7030A0"/>
                </a:buClr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+1000 0000 1000 0000=8080H</a:t>
              </a:r>
            </a:p>
            <a:p>
              <a:pPr indent="628650">
                <a:lnSpc>
                  <a:spcPct val="120000"/>
                </a:lnSpc>
                <a:buClr>
                  <a:srgbClr val="7030A0"/>
                </a:buClr>
              </a:pP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 1011 0000 1010 0001=B0A1H</a:t>
              </a:r>
            </a:p>
            <a:p>
              <a:pPr indent="628650">
                <a:lnSpc>
                  <a:spcPct val="120000"/>
                </a:lnSpc>
                <a:buClr>
                  <a:srgbClr val="7030A0"/>
                </a:buClr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每一个汉字和常用字符图形在计算机内部都用汉字机内码存储，在磁盘上记录它们也使用机内码。</a:t>
              </a:r>
            </a:p>
            <a:p>
              <a:pPr indent="628650">
                <a:lnSpc>
                  <a:spcPct val="120000"/>
                </a:lnSpc>
                <a:buClr>
                  <a:srgbClr val="7030A0"/>
                </a:buClr>
              </a:pPr>
              <a:endPara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xmlns="" id="{82CBDCA8-E7DB-4DDF-9EAD-B684CFAA584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300392" y="4941973"/>
              <a:ext cx="4122558" cy="0"/>
            </a:xfrm>
            <a:prstGeom prst="line">
              <a:avLst/>
            </a:prstGeom>
            <a:ln w="28575">
              <a:solidFill>
                <a:srgbClr val="000000"/>
              </a:solidFill>
              <a:headEnd type="none" w="med" len="med"/>
              <a:tailEnd type="none" w="med" len="med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15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5142990" cy="461665"/>
            <a:chOff x="515938" y="1091211"/>
            <a:chExt cx="5142990" cy="461665"/>
          </a:xfrm>
        </p:grpSpPr>
        <p:grpSp>
          <p:nvGrpSpPr>
            <p:cNvPr id="16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18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46774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汉字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62813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B236A77D-E49D-488B-BBC4-787894FC8936}"/>
              </a:ext>
            </a:extLst>
          </p:cNvPr>
          <p:cNvSpPr txBox="1"/>
          <p:nvPr/>
        </p:nvSpPr>
        <p:spPr>
          <a:xfrm>
            <a:off x="1590233" y="1972452"/>
            <a:ext cx="8938506" cy="363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）字型码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汉字字型码又称汉字字模，用于在显示屏或打印机输出汉字。汉字字型码通常有两种表示方式：</a:t>
            </a:r>
            <a:r>
              <a:rPr lang="zh-CN" altLang="en-US" sz="2400" b="1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点阵表示方式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</a:t>
            </a:r>
            <a:r>
              <a:rPr lang="zh-CN" altLang="en-US" sz="2400" b="1" dirty="0">
                <a:solidFill>
                  <a:srgbClr val="ED7D3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矢量表示方式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用点阵表示字型时，汉字字型码指的是这个汉字字型点阵的代码。根据输出汉字的要求不同，点阵的多少也不同。简易型汉字为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16×16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点阵，提高型汉字为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24×24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点阵，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32×32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点阵，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48×48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点阵等。点阵规模愈大，字型愈清晰美观，所占存储空间也愈大。</a:t>
            </a: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xmlns="" id="{9B1A0D9C-898E-48FB-9088-D18CE40B2F58}"/>
              </a:ext>
            </a:extLst>
          </p:cNvPr>
          <p:cNvGrpSpPr/>
          <p:nvPr/>
        </p:nvGrpSpPr>
        <p:grpSpPr>
          <a:xfrm rot="10800000" flipH="1">
            <a:off x="1454398" y="1852399"/>
            <a:ext cx="9210177" cy="4134719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xmlns="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xmlns="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xmlns="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xmlns="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xmlns="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xmlns="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xmlns="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xmlns="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xmlns="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  <p:grpSp>
        <p:nvGrpSpPr>
          <p:cNvPr id="14" name="组合 19">
            <a:extLst>
              <a:ext uri="{FF2B5EF4-FFF2-40B4-BE49-F238E27FC236}">
                <a16:creationId xmlns:a16="http://schemas.microsoft.com/office/drawing/2014/main" xmlns="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5142990" cy="461665"/>
            <a:chOff x="515938" y="1091211"/>
            <a:chExt cx="5142990" cy="461665"/>
          </a:xfrm>
        </p:grpSpPr>
        <p:grpSp>
          <p:nvGrpSpPr>
            <p:cNvPr id="15" name="组合 11">
              <a:extLst>
                <a:ext uri="{FF2B5EF4-FFF2-40B4-BE49-F238E27FC236}">
                  <a16:creationId xmlns:a16="http://schemas.microsoft.com/office/drawing/2014/main" xmlns="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17" name="平行四边形 3">
                <a:extLst>
                  <a:ext uri="{FF2B5EF4-FFF2-40B4-BE49-F238E27FC236}">
                    <a16:creationId xmlns:a16="http://schemas.microsoft.com/office/drawing/2014/main" xmlns="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平行四边形 4">
                <a:extLst>
                  <a:ext uri="{FF2B5EF4-FFF2-40B4-BE49-F238E27FC236}">
                    <a16:creationId xmlns:a16="http://schemas.microsoft.com/office/drawing/2014/main" xmlns="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平行四边形 5">
                <a:extLst>
                  <a:ext uri="{FF2B5EF4-FFF2-40B4-BE49-F238E27FC236}">
                    <a16:creationId xmlns:a16="http://schemas.microsoft.com/office/drawing/2014/main" xmlns="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平行四边形 6">
                <a:extLst>
                  <a:ext uri="{FF2B5EF4-FFF2-40B4-BE49-F238E27FC236}">
                    <a16:creationId xmlns:a16="http://schemas.microsoft.com/office/drawing/2014/main" xmlns="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平行四边形 7">
                <a:extLst>
                  <a:ext uri="{FF2B5EF4-FFF2-40B4-BE49-F238E27FC236}">
                    <a16:creationId xmlns:a16="http://schemas.microsoft.com/office/drawing/2014/main" xmlns="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平行四边形 8">
                <a:extLst>
                  <a:ext uri="{FF2B5EF4-FFF2-40B4-BE49-F238E27FC236}">
                    <a16:creationId xmlns:a16="http://schemas.microsoft.com/office/drawing/2014/main" xmlns="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平行四边形 9">
                <a:extLst>
                  <a:ext uri="{FF2B5EF4-FFF2-40B4-BE49-F238E27FC236}">
                    <a16:creationId xmlns:a16="http://schemas.microsoft.com/office/drawing/2014/main" xmlns="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平行四边形 10">
                <a:extLst>
                  <a:ext uri="{FF2B5EF4-FFF2-40B4-BE49-F238E27FC236}">
                    <a16:creationId xmlns:a16="http://schemas.microsoft.com/office/drawing/2014/main" xmlns="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" name="文本框 18">
              <a:extLst>
                <a:ext uri="{FF2B5EF4-FFF2-40B4-BE49-F238E27FC236}">
                  <a16:creationId xmlns:a16="http://schemas.microsoft.com/office/drawing/2014/main" xmlns="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46774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汉字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17469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502</TotalTime>
  <Words>1431</Words>
  <Application>Microsoft Office PowerPoint</Application>
  <PresentationFormat>Custom</PresentationFormat>
  <Paragraphs>81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zhaohong</cp:lastModifiedBy>
  <cp:revision>67</cp:revision>
  <dcterms:created xsi:type="dcterms:W3CDTF">2018-07-20T07:37:48Z</dcterms:created>
  <dcterms:modified xsi:type="dcterms:W3CDTF">2019-10-07T03:42:53Z</dcterms:modified>
</cp:coreProperties>
</file>

<file path=docProps/thumbnail.jpeg>
</file>